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63" r:id="rId7"/>
    <p:sldId id="264" r:id="rId8"/>
    <p:sldId id="265" r:id="rId9"/>
    <p:sldId id="261" r:id="rId1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45"/>
    <p:restoredTop sz="94679"/>
  </p:normalViewPr>
  <p:slideViewPr>
    <p:cSldViewPr snapToGrid="0" snapToObjects="1">
      <p:cViewPr varScale="1">
        <p:scale>
          <a:sx n="104" d="100"/>
          <a:sy n="104" d="100"/>
        </p:scale>
        <p:origin x="82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793B5-90DB-20A1-FB56-EF037B775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05D671-1CD2-B74F-8F6D-379744281241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A9574-71FF-F609-788A-DDB4969BD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E33548-5AE9-812E-217D-653360FC4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C3BEC-FF2F-5B45-A5A2-5F9B4E1A6E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4437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8BE34-2795-AFAC-0DE0-2BBEAAEA7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A65C6E-330F-284C-BD77-7506025086AF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5996A-AA99-FFAD-27C0-24E164809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6BB542-1BDF-3B41-884C-0FCCEFE0A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6E4AE1-0AF5-7F48-8930-F24C167274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1224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03F7E-F57A-F12D-0F80-F619AEEEA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BDA575-AE55-0041-BC73-90D83EA0E84A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CF957-821C-27E1-B895-A1511C58A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A557BA-E367-CAD2-C49D-0FF4179FA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39720-A6A4-7349-A741-FF3BB60AB4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9154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91534-79F2-7854-89D2-FB8C840AC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0DDDE73-FC9F-2043-8827-76C113022FF9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42D3E-4CF0-30EE-143C-4E6F85046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EF2A6-D2F5-723C-3821-EDDE46CE9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C1619F-9621-D443-92F4-CC31E1463E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685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A9DAD-2600-13E8-DB8D-DC4E9C9AB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D13B6B-1CDC-E14B-B729-0826938CBBE6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5D065E-BCBE-CBB6-5B8A-0D6437754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E8AAE-7D6F-9D2D-AF96-4B7A26E16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C9113-035F-D94D-8F93-D966F7B9F0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510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772CBDF-49EE-0841-2FCD-51348D132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EC009-6BFF-8E4D-8730-285D3B9F2C72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D976405-7715-41C2-E986-64688097B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44ECA6A-1E1E-E914-97CD-5985FAC0E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8E553-C94D-8647-BB66-E5882819D9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2555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DF3FB9-5670-5730-1A41-149302243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18857-7F57-924F-B337-6763E184EC38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C8D37F6-1B6E-881E-5975-98FFD2E3F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F0CAE81-AA93-F1C6-DF05-66F7A475B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21713-6D36-A540-A90F-2A8331F3FC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7050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8EE18B3-E930-791E-8BEF-154EDD0CC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BE6F89-7465-8C4F-99AE-7339323FA39B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0D081E5-196A-A54A-D40C-0191CF71B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6F7B220-E0FB-0DEA-B8F7-CF7772F62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0B8834-44AD-894F-BFB9-C0506ED113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791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4F7A1D4-955D-E540-83E1-A6A5F0344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53A396-44AB-0843-88A2-B6085DEA9016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148C2FD-DD48-9F4B-BBBF-4CE781831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5D77772-00E7-77D3-B9B3-E0621F5A3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5AEAF4-2038-B946-AEA1-8DC39C1A9F2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2838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AB5289B-9936-B4AD-C3B6-57FAE2170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B7B681-0F12-7B40-8AC3-6D570D0FEC3A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F922E9F-0A5D-9085-6813-AA86B343B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7E33DB5-F116-B1FB-AFE7-9AF76580E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FF30D5-3EBF-4348-9782-46A28DF975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7201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4EA5837-F4BB-95D7-8F8F-8868D951F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799EB5-985D-AD4E-BDD3-D80154AC5F04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DDE8C15-CC2B-178E-3475-416F310A2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7F2B9D3-7B58-E953-849D-A2931A417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745954-2191-CB45-90F7-785316AD42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1142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D0DD5EC-CBDD-31B1-942B-C1AAA7D3BD7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A38DDEB-746F-812C-317D-26A16E0C9F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F89A5-9C25-B027-2F43-52A3EB7640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6708463-8200-294E-AA71-F7D14C982B32}" type="datetime1">
              <a:rPr lang="en-US" altLang="en-US"/>
              <a:pPr/>
              <a:t>10/4/22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C8668C-ADD8-E581-AF73-40FF7B3798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ADEB2-FD23-D6C6-60E1-09CC82DB2A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FDE0F94-1585-3649-A576-C43CFEFA0B2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FFB09051-F3E8-D19E-7FD1-17AB2DBC7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How to Make a Task</a:t>
            </a:r>
          </a:p>
        </p:txBody>
      </p:sp>
      <p:pic>
        <p:nvPicPr>
          <p:cNvPr id="13315" name="Content Placeholder 3" descr="crayoncountlg.jpg">
            <a:extLst>
              <a:ext uri="{FF2B5EF4-FFF2-40B4-BE49-F238E27FC236}">
                <a16:creationId xmlns:a16="http://schemas.microsoft.com/office/drawing/2014/main" id="{6A2A7FE5-D810-1221-0E59-7A0D873D60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64" r="-18164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F9AF4-9D33-2465-2FA5-C67E5036C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88" y="274638"/>
            <a:ext cx="8867775" cy="1595437"/>
          </a:xfrm>
          <a:solidFill>
            <a:schemeClr val="bg2"/>
          </a:solidFill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200" b="1" dirty="0">
                <a:ea typeface="+mj-ea"/>
                <a:cs typeface="+mj-cs"/>
              </a:rPr>
              <a:t>First:</a:t>
            </a:r>
            <a:r>
              <a:rPr lang="en-US" sz="3200" dirty="0">
                <a:ea typeface="+mj-ea"/>
                <a:cs typeface="+mj-cs"/>
              </a:rPr>
              <a:t> Use assessment results to determine need</a:t>
            </a:r>
            <a:br>
              <a:rPr lang="en-US" sz="3200" dirty="0">
                <a:ea typeface="+mj-ea"/>
                <a:cs typeface="+mj-cs"/>
              </a:rPr>
            </a:br>
            <a:r>
              <a:rPr lang="en-US" sz="3200" b="1" dirty="0">
                <a:ea typeface="+mj-ea"/>
                <a:cs typeface="+mj-cs"/>
              </a:rPr>
              <a:t>After Task:</a:t>
            </a:r>
            <a:r>
              <a:rPr lang="en-US" sz="3200" dirty="0">
                <a:ea typeface="+mj-ea"/>
                <a:cs typeface="+mj-cs"/>
              </a:rPr>
              <a:t> Provide opportunities for generalization of the skill learned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41082848-DE7B-AAE5-3D08-003CF4D9CC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70075"/>
            <a:ext cx="5238750" cy="18288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We will demonstrate how to make tasks: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Choosing an IEP goal to work on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Using a grade level standard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Task analyzing an identified                              life skill</a:t>
            </a: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14340" name="Picture 4" descr="Vaccuum.jpg">
            <a:extLst>
              <a:ext uri="{FF2B5EF4-FFF2-40B4-BE49-F238E27FC236}">
                <a16:creationId xmlns:a16="http://schemas.microsoft.com/office/drawing/2014/main" id="{A5EF281F-435F-009B-AAFE-69A0911DE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950" y="3698875"/>
            <a:ext cx="2990850" cy="274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F47070DF-6A9D-D52C-78A3-4A0072144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100" y="274638"/>
            <a:ext cx="6489700" cy="11430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Steps for Making a Task for an IEP Goal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141E2-DEA8-D90C-E2EB-D9CF1FAFB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43113"/>
            <a:ext cx="8229600" cy="4525962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  <a:cs typeface="+mn-cs"/>
              </a:rPr>
              <a:t>Choose the goal:  </a:t>
            </a:r>
            <a:r>
              <a:rPr lang="en-US" i="1" dirty="0">
                <a:ea typeface="+mn-ea"/>
                <a:cs typeface="+mn-cs"/>
              </a:rPr>
              <a:t>Christina will independently count equivalent coin amounts up to $1.00 with 8/10 correct three times a week.</a:t>
            </a:r>
          </a:p>
          <a:p>
            <a:pPr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dirty="0">
                <a:ea typeface="+mn-ea"/>
                <a:cs typeface="+mn-cs"/>
              </a:rPr>
              <a:t>Think of different ways for the student to work towards the goal: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dirty="0">
                <a:ea typeface="+mn-ea"/>
              </a:rPr>
              <a:t>Count actual coins to match an amount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dirty="0">
                <a:ea typeface="+mn-ea"/>
              </a:rPr>
              <a:t>Match pictures of equivalent coin amounts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dirty="0">
                <a:ea typeface="+mn-ea"/>
              </a:rPr>
              <a:t>Complete math computer tasks that match equivalent coin amounts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Char char="–"/>
              <a:defRPr/>
            </a:pPr>
            <a:r>
              <a:rPr lang="en-US" dirty="0">
                <a:ea typeface="+mn-ea"/>
              </a:rPr>
              <a:t>Count out coins for vending machine use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8F0567-28C7-A8E2-D26C-90D4390562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58" y="288924"/>
            <a:ext cx="2004965" cy="13421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0C47C5B7-756F-BBC6-FC9A-D4C60BC87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1288"/>
            <a:ext cx="8229600" cy="1143000"/>
          </a:xfrm>
          <a:solidFill>
            <a:schemeClr val="bg2"/>
          </a:solidFill>
        </p:spPr>
        <p:txBody>
          <a:bodyPr/>
          <a:lstStyle/>
          <a:p>
            <a:pPr eaLnBrk="1" hangingPunct="1"/>
            <a:r>
              <a:rPr lang="en-US" altLang="en-US" sz="4000">
                <a:ea typeface="ＭＳ Ｐゴシック" panose="020B0600070205080204" pitchFamily="34" charset="-128"/>
              </a:rPr>
              <a:t>Steps for Task to Support the IEP Goal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652E916A-A887-23B0-F6D1-A9D9C5AE7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3306763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Develop a structured teaching task for one of the choices:  </a:t>
            </a:r>
            <a:r>
              <a:rPr lang="en-US" altLang="en-US" i="1">
                <a:ea typeface="ＭＳ Ｐゴシック" panose="020B0600070205080204" pitchFamily="34" charset="-128"/>
              </a:rPr>
              <a:t>Match pictures of equivalent coin amounts.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Materials needed: coin puzzles; container for pieces; box to hold pieces and container; tape or hook and loop tape</a:t>
            </a:r>
          </a:p>
        </p:txBody>
      </p:sp>
      <p:pic>
        <p:nvPicPr>
          <p:cNvPr id="16388" name="Picture 4" descr="coinvaluepuzzleslg.jpg">
            <a:extLst>
              <a:ext uri="{FF2B5EF4-FFF2-40B4-BE49-F238E27FC236}">
                <a16:creationId xmlns:a16="http://schemas.microsoft.com/office/drawing/2014/main" id="{A6D2510A-9EC8-D729-9724-7F30AF6D1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4352925"/>
            <a:ext cx="3127375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F6EC44-3AB6-5E08-6B35-A94D42DAD916}"/>
              </a:ext>
            </a:extLst>
          </p:cNvPr>
          <p:cNvSpPr txBox="1"/>
          <p:nvPr/>
        </p:nvSpPr>
        <p:spPr>
          <a:xfrm>
            <a:off x="4294188" y="4595813"/>
            <a:ext cx="4392612" cy="1754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ea typeface="+mn-ea"/>
              </a:rPr>
              <a:t>Instructions: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>
                <a:latin typeface="+mn-lt"/>
                <a:ea typeface="+mn-ea"/>
              </a:rPr>
              <a:t>Tape container to box on left side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>
                <a:latin typeface="+mn-lt"/>
                <a:ea typeface="+mn-ea"/>
              </a:rPr>
              <a:t>Place small puzzle pieces in container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>
                <a:latin typeface="+mn-lt"/>
                <a:ea typeface="+mn-ea"/>
              </a:rPr>
              <a:t>Hook &amp; loop tape the larger pieces to the box on the right side of the container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>
                <a:latin typeface="+mn-lt"/>
                <a:ea typeface="+mn-ea"/>
              </a:rPr>
              <a:t>Teach the task to the student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E500C-AAE9-FD40-5094-B0D887436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3314"/>
            <a:ext cx="8229600" cy="13255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Steps for Grade Level Standard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006DF9D4-9825-2901-4444-ED1A9544A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24" y="1166018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Choose the standard: Complete the word with the right r-controlled vowel</a:t>
            </a:r>
            <a:endParaRPr lang="en-US" altLang="en-US" sz="2000" i="1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 Write steps to reach this standard: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Orally blend and segment words (h-or-se)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Teach ’r’ in charge with examples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Use CVC words to teach pattern (can, cap, cat, car)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Use rhyming words to teach (bar/car)</a:t>
            </a:r>
          </a:p>
          <a:p>
            <a:pPr lvl="1" eaLnBrk="1" hangingPunct="1"/>
            <a:r>
              <a:rPr lang="en-US" altLang="en-US" sz="2000" dirty="0">
                <a:ea typeface="ＭＳ Ｐゴシック" panose="020B0600070205080204" pitchFamily="34" charset="-128"/>
              </a:rPr>
              <a:t>Match pictures of r-controlled vowel words to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ar</a:t>
            </a:r>
            <a:r>
              <a:rPr lang="en-US" altLang="en-US" sz="2000" dirty="0">
                <a:ea typeface="ＭＳ Ｐゴシック" panose="020B0600070205080204" pitchFamily="34" charset="-128"/>
              </a:rPr>
              <a:t>, or,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ur</a:t>
            </a:r>
            <a:r>
              <a:rPr lang="en-US" altLang="en-US" sz="2000" dirty="0">
                <a:ea typeface="ＭＳ Ｐゴシック" panose="020B0600070205080204" pitchFamily="34" charset="-128"/>
              </a:rPr>
              <a:t>, </a:t>
            </a:r>
            <a:r>
              <a:rPr lang="en-US" altLang="en-US" sz="2000" dirty="0" err="1">
                <a:ea typeface="ＭＳ Ｐゴシック" panose="020B0600070205080204" pitchFamily="34" charset="-128"/>
              </a:rPr>
              <a:t>ir</a:t>
            </a:r>
            <a:endParaRPr lang="en-US" altLang="en-US" sz="2000" dirty="0">
              <a:ea typeface="ＭＳ Ｐゴシック" panose="020B0600070205080204" pitchFamily="34" charset="-12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00ADD8-1C3A-0FBC-C6A0-EDE768AE8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776" y="3756454"/>
            <a:ext cx="2659696" cy="290383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1F1ACD58-8A03-B202-6BF1-6054429D3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9388"/>
            <a:ext cx="8229600" cy="1143000"/>
          </a:xfrm>
          <a:solidFill>
            <a:schemeClr val="bg2"/>
          </a:solidFill>
        </p:spPr>
        <p:txBody>
          <a:bodyPr/>
          <a:lstStyle/>
          <a:p>
            <a:pPr eaLnBrk="1" hangingPunct="1"/>
            <a:r>
              <a:rPr lang="en-US" altLang="en-US" sz="3600" dirty="0">
                <a:ea typeface="ＭＳ Ｐゴシック" panose="020B0600070205080204" pitchFamily="34" charset="-128"/>
              </a:rPr>
              <a:t>Steps for Task to Support Grade Level Standard Activity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BB2E9C79-CF23-8CE9-7FD0-CC7E2D4BF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75" y="1322389"/>
            <a:ext cx="8554222" cy="1800535"/>
          </a:xfrm>
        </p:spPr>
        <p:txBody>
          <a:bodyPr/>
          <a:lstStyle/>
          <a:p>
            <a:pPr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Develop a structured teaching task to support one of the standards: Complete the word with the right r-controlled vowel</a:t>
            </a:r>
            <a:endParaRPr lang="en-US" altLang="en-US" sz="2400" i="1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Materials needed: folder, cut up worksheet, lamination, glue stick, marker</a:t>
            </a:r>
            <a:endParaRPr lang="en-US" altLang="en-US" sz="2800" dirty="0">
              <a:ea typeface="ＭＳ Ｐゴシック" panose="020B0600070205080204" pitchFamily="34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A15E6C-D4A9-20EC-EC90-BC3E68E00CB2}"/>
              </a:ext>
            </a:extLst>
          </p:cNvPr>
          <p:cNvSpPr txBox="1"/>
          <p:nvPr/>
        </p:nvSpPr>
        <p:spPr>
          <a:xfrm>
            <a:off x="143261" y="3148600"/>
            <a:ext cx="435292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  <a:ea typeface="+mn-ea"/>
              </a:rPr>
              <a:t>Instructions: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>
                <a:latin typeface="+mn-lt"/>
                <a:ea typeface="+mn-ea"/>
              </a:rPr>
              <a:t>Cut out r-controlled worksheet items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>
                <a:latin typeface="+mn-lt"/>
                <a:ea typeface="+mn-ea"/>
              </a:rPr>
              <a:t>Highlight border of items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>
                <a:latin typeface="+mn-lt"/>
                <a:ea typeface="+mn-ea"/>
              </a:rPr>
              <a:t>Glue r-controlled vowel items to folder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>
                <a:latin typeface="+mn-lt"/>
                <a:ea typeface="+mn-ea"/>
              </a:rPr>
              <a:t>Glue closed envelope to back of folder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>
                <a:latin typeface="+mn-lt"/>
                <a:ea typeface="+mn-ea"/>
              </a:rPr>
              <a:t>Laminate folder &amp; matching items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>
                <a:latin typeface="+mn-lt"/>
                <a:ea typeface="+mn-ea"/>
              </a:rPr>
              <a:t>Slit envelope to hold matching items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000" dirty="0">
                <a:latin typeface="+mn-lt"/>
                <a:ea typeface="+mn-ea"/>
              </a:rPr>
              <a:t>Add Velcro™ to folder, matching items, and envelope flap</a:t>
            </a:r>
          </a:p>
        </p:txBody>
      </p:sp>
      <p:pic>
        <p:nvPicPr>
          <p:cNvPr id="2" name="Picture 2" descr="C:\Documents and Settings\Wendy\Desktop\Academic\DSCF0015.JPG">
            <a:extLst>
              <a:ext uri="{FF2B5EF4-FFF2-40B4-BE49-F238E27FC236}">
                <a16:creationId xmlns:a16="http://schemas.microsoft.com/office/drawing/2014/main" id="{C23F275D-BF62-6200-645D-8586865FE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186" y="3212757"/>
            <a:ext cx="4565713" cy="3413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D6929D50-49BF-A02A-F02E-25D426F88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5925" y="274638"/>
            <a:ext cx="7458075" cy="1143000"/>
          </a:xfrm>
        </p:spPr>
        <p:txBody>
          <a:bodyPr/>
          <a:lstStyle/>
          <a:p>
            <a:pPr algn="r" eaLnBrk="1" hangingPunct="1"/>
            <a:r>
              <a:rPr lang="en-US" altLang="en-US" sz="4000">
                <a:ea typeface="ＭＳ Ｐゴシック" panose="020B0600070205080204" pitchFamily="34" charset="-128"/>
              </a:rPr>
              <a:t>Steps for Task Analyzed Life Skill</a:t>
            </a:r>
            <a:r>
              <a:rPr lang="en-US" altLang="en-US">
                <a:ea typeface="ＭＳ Ｐゴシック" panose="020B0600070205080204" pitchFamily="34" charset="-128"/>
              </a:rPr>
              <a:t> 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BA466D07-E724-758B-98B3-50CC7E687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050" y="1795463"/>
            <a:ext cx="8229600" cy="3888645"/>
          </a:xfrm>
        </p:spPr>
        <p:txBody>
          <a:bodyPr/>
          <a:lstStyle/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Choose a task to be broken into steps: </a:t>
            </a:r>
            <a:r>
              <a:rPr lang="en-US" altLang="en-US" sz="2800" i="1" dirty="0">
                <a:ea typeface="ＭＳ Ｐゴシック" panose="020B0600070205080204" pitchFamily="34" charset="-128"/>
              </a:rPr>
              <a:t>Put folded laundry away in dresser independently.</a:t>
            </a:r>
          </a:p>
          <a:p>
            <a:pPr eaLnBrk="1" hangingPunct="1"/>
            <a:r>
              <a:rPr lang="en-US" altLang="en-US" sz="2800" dirty="0">
                <a:ea typeface="ＭＳ Ｐゴシック" panose="020B0600070205080204" pitchFamily="34" charset="-128"/>
              </a:rPr>
              <a:t>Write task analysis</a:t>
            </a:r>
            <a:r>
              <a:rPr lang="en-US" altLang="en-US" dirty="0">
                <a:ea typeface="ＭＳ Ｐゴシック" panose="020B0600070205080204" pitchFamily="34" charset="-128"/>
              </a:rPr>
              <a:t>: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Place folded clothing into an open container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Open a drawer using a handle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Match folded clothing item to a photo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Place folded clothing into drawer with matching photo</a:t>
            </a:r>
          </a:p>
          <a:p>
            <a:pPr lvl="1" eaLnBrk="1" hangingPunct="1"/>
            <a:r>
              <a:rPr lang="en-US" altLang="en-US" sz="2400" dirty="0">
                <a:ea typeface="ＭＳ Ｐゴシック" panose="020B0600070205080204" pitchFamily="34" charset="-128"/>
              </a:rPr>
              <a:t>Close drawer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457200" lvl="1" indent="0" eaLnBrk="1" hangingPunct="1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  <p:pic>
        <p:nvPicPr>
          <p:cNvPr id="19460" name="Picture 3" descr="laundrybasket.jpg">
            <a:extLst>
              <a:ext uri="{FF2B5EF4-FFF2-40B4-BE49-F238E27FC236}">
                <a16:creationId xmlns:a16="http://schemas.microsoft.com/office/drawing/2014/main" id="{759A346D-6DBE-5BEF-BE26-2FFAC41CF3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5141913"/>
            <a:ext cx="2805112" cy="171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4" descr="washingmachines.jpg">
            <a:extLst>
              <a:ext uri="{FF2B5EF4-FFF2-40B4-BE49-F238E27FC236}">
                <a16:creationId xmlns:a16="http://schemas.microsoft.com/office/drawing/2014/main" id="{862A08E3-8A94-B6F3-0C8F-4974B11E64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93950" cy="179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F581B-9918-819F-0E09-AECFF87D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  <a:solidFill>
            <a:schemeClr val="bg2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Steps for Task  to Support the Task Analyzed Life Skill</a:t>
            </a: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680604B4-8170-84CA-6F97-59337A97B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2347913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Assess student on task analysis steps and develop a structured teaching task for that step: </a:t>
            </a:r>
            <a:r>
              <a:rPr lang="en-US" altLang="en-US" i="1">
                <a:ea typeface="ＭＳ Ｐゴシック" panose="020B0600070205080204" pitchFamily="34" charset="-128"/>
              </a:rPr>
              <a:t>Place folded clothes into drawer with matching photo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 Materials: clothing; drawers; photos</a:t>
            </a:r>
          </a:p>
        </p:txBody>
      </p:sp>
      <p:pic>
        <p:nvPicPr>
          <p:cNvPr id="20484" name="Picture 5" descr="sortclothes.jpg">
            <a:extLst>
              <a:ext uri="{FF2B5EF4-FFF2-40B4-BE49-F238E27FC236}">
                <a16:creationId xmlns:a16="http://schemas.microsoft.com/office/drawing/2014/main" id="{B1EA85F5-3E82-52AF-EB47-6632B0528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4963"/>
            <a:ext cx="3860800" cy="271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B8A6F3-57E5-CDA9-432A-1E5631F5A5DF}"/>
              </a:ext>
            </a:extLst>
          </p:cNvPr>
          <p:cNvSpPr txBox="1"/>
          <p:nvPr/>
        </p:nvSpPr>
        <p:spPr>
          <a:xfrm>
            <a:off x="4179888" y="4387850"/>
            <a:ext cx="4721225" cy="2030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dirty="0">
                <a:latin typeface="Arial" charset="0"/>
                <a:ea typeface="ＭＳ Ｐゴシック" charset="-128"/>
                <a:cs typeface="ＭＳ Ｐゴシック" charset="-128"/>
              </a:rPr>
              <a:t>Instructions: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dirty="0">
                <a:latin typeface="Arial" charset="0"/>
                <a:ea typeface="ＭＳ Ｐゴシック" charset="-128"/>
                <a:cs typeface="ＭＳ Ｐゴシック" charset="-128"/>
              </a:rPr>
              <a:t>Print and laminate photos. Tape onto front of drawer and bottom of drawer.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dirty="0">
                <a:latin typeface="Arial" charset="0"/>
                <a:ea typeface="ＭＳ Ｐゴシック" charset="-128"/>
                <a:cs typeface="ＭＳ Ｐゴシック" charset="-128"/>
              </a:rPr>
              <a:t>Place folded clothing in box.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n-US" dirty="0">
                <a:latin typeface="Arial" charset="0"/>
                <a:ea typeface="ＭＳ Ｐゴシック" charset="-128"/>
                <a:cs typeface="ＭＳ Ｐゴシック" charset="-128"/>
              </a:rPr>
              <a:t>Teach how to complete task. May begin with one or two types of clothing and photos, and then add more items.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28645BB8-9C86-C3CD-FB4B-A5B7543CD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Remember: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9C85F489-AA36-2AD1-5186-7CB36EDC8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574" y="1693863"/>
            <a:ext cx="8626647" cy="4024312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Develop tasks based on assessed need. These should be specific for each individual.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Think about how the task can grow and change. Develop a plan for generalization.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Be sure the task has a purpose in the larger picture of learning/life and is not just busy work.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Teach the task at one-to-one sessions,     adapting the task if data isn’t showing progress.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6429E30CAB0247979C5E93A5A333ED" ma:contentTypeVersion="17" ma:contentTypeDescription="Create a new document." ma:contentTypeScope="" ma:versionID="3b3e928ac9b050f94b7a7632e3272a4c">
  <xsd:schema xmlns:xsd="http://www.w3.org/2001/XMLSchema" xmlns:xs="http://www.w3.org/2001/XMLSchema" xmlns:p="http://schemas.microsoft.com/office/2006/metadata/properties" xmlns:ns2="7eb9801c-b680-4ca0-90fe-a117e7a35286" xmlns:ns3="5cf0b33e-1905-47e5-996b-0077f99af4d6" targetNamespace="http://schemas.microsoft.com/office/2006/metadata/properties" ma:root="true" ma:fieldsID="aa72fd0d85fe220ac122bc37982e7363" ns2:_="" ns3:_="">
    <xsd:import namespace="7eb9801c-b680-4ca0-90fe-a117e7a35286"/>
    <xsd:import namespace="5cf0b33e-1905-47e5-996b-0077f99af4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b9801c-b680-4ca0-90fe-a117e7a352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dddcd57-84d1-4efd-b16d-73b006936c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f0b33e-1905-47e5-996b-0077f99af4d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edffec1-9035-4c9b-949d-78f7fcc49305}" ma:internalName="TaxCatchAll" ma:showField="CatchAllData" ma:web="5cf0b33e-1905-47e5-996b-0077f99af4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cf0b33e-1905-47e5-996b-0077f99af4d6" xsi:nil="true"/>
    <lcf76f155ced4ddcb4097134ff3c332f xmlns="7eb9801c-b680-4ca0-90fe-a117e7a3528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03E477D-14D5-4180-BDD3-1777DA4627F0}"/>
</file>

<file path=customXml/itemProps2.xml><?xml version="1.0" encoding="utf-8"?>
<ds:datastoreItem xmlns:ds="http://schemas.openxmlformats.org/officeDocument/2006/customXml" ds:itemID="{C4CDD16F-CAB9-4B16-B8B9-31B83A6CF124}"/>
</file>

<file path=customXml/itemProps3.xml><?xml version="1.0" encoding="utf-8"?>
<ds:datastoreItem xmlns:ds="http://schemas.openxmlformats.org/officeDocument/2006/customXml" ds:itemID="{A94C581E-796B-4D6F-95A2-CA360BE55869}"/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599</Words>
  <Application>Microsoft Macintosh PowerPoint</Application>
  <PresentationFormat>On-screen Show (4:3)</PresentationFormat>
  <Paragraphs>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How to Make a Task</vt:lpstr>
      <vt:lpstr>First: Use assessment results to determine need After Task: Provide opportunities for generalization of the skill learned</vt:lpstr>
      <vt:lpstr>Steps for Making a Task for an IEP Goal</vt:lpstr>
      <vt:lpstr>Steps for Task to Support the IEP Goal</vt:lpstr>
      <vt:lpstr>Steps for Grade Level Standard</vt:lpstr>
      <vt:lpstr>Steps for Task to Support Grade Level Standard Activity</vt:lpstr>
      <vt:lpstr>Steps for Task Analyzed Life Skill </vt:lpstr>
      <vt:lpstr>Steps for Task  to Support the Task Analyzed Life Skill</vt:lpstr>
      <vt:lpstr>Remember:</vt:lpstr>
    </vt:vector>
  </TitlesOfParts>
  <Manager/>
  <Company>OCALI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Make a Task 2022</dc:title>
  <dc:subject/>
  <dc:creator>Autism Center</dc:creator>
  <cp:keywords/>
  <dc:description/>
  <cp:lastModifiedBy>Wendy Szakacs</cp:lastModifiedBy>
  <cp:revision>20</cp:revision>
  <dcterms:created xsi:type="dcterms:W3CDTF">2010-03-26T13:37:25Z</dcterms:created>
  <dcterms:modified xsi:type="dcterms:W3CDTF">2022-10-04T13:37:45Z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0x0101001A6429E30CAB0247979C5E93A5A333ED</vt:lpwstr>
  </property>
</Properties>
</file>